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9" r:id="rId3"/>
    <p:sldId id="284" r:id="rId4"/>
    <p:sldId id="283" r:id="rId5"/>
    <p:sldId id="289" r:id="rId6"/>
    <p:sldId id="290" r:id="rId7"/>
    <p:sldId id="291" r:id="rId8"/>
    <p:sldId id="258" r:id="rId9"/>
    <p:sldId id="281" r:id="rId10"/>
    <p:sldId id="257" r:id="rId11"/>
    <p:sldId id="260" r:id="rId12"/>
    <p:sldId id="261" r:id="rId13"/>
    <p:sldId id="263" r:id="rId14"/>
    <p:sldId id="270" r:id="rId15"/>
    <p:sldId id="275" r:id="rId16"/>
    <p:sldId id="268" r:id="rId17"/>
    <p:sldId id="285" r:id="rId18"/>
    <p:sldId id="286" r:id="rId19"/>
    <p:sldId id="287" r:id="rId20"/>
    <p:sldId id="288" r:id="rId21"/>
    <p:sldId id="272" r:id="rId22"/>
    <p:sldId id="277" r:id="rId23"/>
    <p:sldId id="276" r:id="rId24"/>
    <p:sldId id="278" r:id="rId25"/>
    <p:sldId id="273" r:id="rId26"/>
    <p:sldId id="274" r:id="rId27"/>
    <p:sldId id="264" r:id="rId28"/>
    <p:sldId id="265" r:id="rId29"/>
    <p:sldId id="266" r:id="rId30"/>
    <p:sldId id="267" r:id="rId31"/>
  </p:sldIdLst>
  <p:sldSz cx="9144000" cy="6858000" type="screen4x3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6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06" autoAdjust="0"/>
    <p:restoredTop sz="94660"/>
  </p:normalViewPr>
  <p:slideViewPr>
    <p:cSldViewPr snapToGrid="0">
      <p:cViewPr varScale="1">
        <p:scale>
          <a:sx n="85" d="100"/>
          <a:sy n="85" d="100"/>
        </p:scale>
        <p:origin x="1181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19425" y="720075"/>
            <a:ext cx="4877025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89571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89145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2658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2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154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3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2823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8990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548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1317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2077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8023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6869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902f63e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7902f63ec_0_1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00" cy="4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1455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52536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:notes"/>
          <p:cNvSpPr txBox="1">
            <a:spLocks noGrp="1"/>
          </p:cNvSpPr>
          <p:nvPr>
            <p:ph type="body" idx="1"/>
          </p:nvPr>
        </p:nvSpPr>
        <p:spPr>
          <a:xfrm>
            <a:off x="731500" y="4560550"/>
            <a:ext cx="5852150" cy="432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4068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5105400" y="649287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SzPts val="1400"/>
              <a:buFont typeface="Calibri"/>
              <a:buNone/>
              <a:defRPr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6923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11" name="Google Shape;11;p1" descr="C:\Users\samsung\Desktop\atmega.jpe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 rot="5400000">
            <a:off x="8458200" y="6324600"/>
            <a:ext cx="381000" cy="381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chip.com/mplab/avr-support/atmel-studio-7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www.youtube.com/watch?v=bH8c8sMLfCI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www.youtube.com/watch?v=bH8c8sMLfCI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instructables.com/Programming-Microcontrollers-With-a-USBasp-Progra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www.instructables.com/Programming-Microcontrollers-With-a-USBasp-Progra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extreme-burner-avr.software.informer.com/download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4400" b="1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Microprocessors and Microcontrollers</a:t>
            </a:r>
            <a:endParaRPr sz="4400" b="0" i="0" u="none" strike="noStrike" cap="non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Basic Connection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Needed Softwares</a:t>
            </a:r>
            <a:endParaRPr sz="4400" b="0" i="0" u="none" strike="noStrike" cap="non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AVR Studio</a:t>
            </a:r>
            <a:endParaRPr dirty="0"/>
          </a:p>
          <a:p>
            <a:pPr marL="742950" lvl="1" indent="-285750"/>
            <a:r>
              <a:rPr lang="en-US" dirty="0">
                <a:hlinkClick r:id="rId3"/>
              </a:rPr>
              <a:t>https://www.microchip.com/mplab/avr-support/atmel-studio-7</a:t>
            </a:r>
            <a:endParaRPr lang="en-US" dirty="0"/>
          </a:p>
          <a:p>
            <a:pPr marL="742950" lvl="1" indent="-285750"/>
            <a:r>
              <a:rPr lang="en-US" b="1" dirty="0"/>
              <a:t>Atmel Studio 7.0 (build 1931) offline installer</a:t>
            </a:r>
          </a:p>
          <a:p>
            <a:pPr marL="742950" marR="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the IDE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Writing Code</a:t>
            </a:r>
            <a:endParaRPr sz="4400" b="0" i="0" u="none" strike="noStrike" cap="non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New Project</a:t>
            </a:r>
            <a:endParaRPr dirty="0"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 “GCC C Executable Project”</a:t>
            </a:r>
            <a:endParaRPr dirty="0"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 path to save the project	</a:t>
            </a:r>
            <a:endParaRPr dirty="0"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will later need this path for the hex file</a:t>
            </a:r>
            <a:endParaRPr dirty="0"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Then select device type </a:t>
            </a:r>
            <a:endParaRPr dirty="0"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Search for </a:t>
            </a:r>
            <a:r>
              <a:rPr lang="en-US" sz="2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ATmega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</a:t>
            </a:r>
            <a:endParaRPr dirty="0"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Now you can write the program</a:t>
            </a:r>
            <a:endParaRPr dirty="0"/>
          </a:p>
          <a:p>
            <a:pPr marL="742950" marR="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Compile the hex code</a:t>
            </a:r>
            <a:endParaRPr sz="4400" b="0" i="0" u="none" strike="noStrike" cap="non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Finish the program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Select “Build Solution (F7)” from the Build Menu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will find that a hex file is generated in the Debug folder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name of the hex file will be the same as your project name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Connecting ATmega32 with programmer</a:t>
            </a:r>
            <a:endParaRPr dirty="0"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227450" y="1649300"/>
            <a:ext cx="44202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Following the figure connect the 6 corresponding microcontroller pins with the loader.</a:t>
            </a:r>
            <a:br>
              <a:rPr lang="en-US"/>
            </a:b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Be careful about the orientation of the cable layout. The extended part goes to the right 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770" y="2366150"/>
            <a:ext cx="4334475" cy="25356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664754"/>
              </p:ext>
            </p:extLst>
          </p:nvPr>
        </p:nvGraphicFramePr>
        <p:xfrm>
          <a:off x="7000836" y="2808943"/>
          <a:ext cx="439272" cy="12371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36"/>
                <a:gridCol w="219636"/>
              </a:tblGrid>
              <a:tr h="247426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426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42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42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42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ATmega32 with programmer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546" y="1796238"/>
            <a:ext cx="1934584" cy="3088041"/>
          </a:xfrm>
        </p:spPr>
        <p:txBody>
          <a:bodyPr/>
          <a:lstStyle/>
          <a:p>
            <a:pPr marL="25400" indent="0">
              <a:buNone/>
            </a:pPr>
            <a:r>
              <a:rPr lang="en-US" sz="2400" dirty="0" smtClean="0"/>
              <a:t>1 = VCC (5V)</a:t>
            </a:r>
          </a:p>
          <a:p>
            <a:pPr marL="25400" indent="0">
              <a:buNone/>
            </a:pPr>
            <a:r>
              <a:rPr lang="en-US" sz="2400" dirty="0" smtClean="0"/>
              <a:t>2 = MOSI</a:t>
            </a:r>
          </a:p>
          <a:p>
            <a:pPr marL="25400" indent="0">
              <a:buNone/>
            </a:pPr>
            <a:r>
              <a:rPr lang="en-US" sz="2400" dirty="0" smtClean="0"/>
              <a:t>3 = GND</a:t>
            </a:r>
          </a:p>
          <a:p>
            <a:pPr marL="25400" indent="0">
              <a:buNone/>
            </a:pPr>
            <a:r>
              <a:rPr lang="en-US" sz="2400" dirty="0" smtClean="0"/>
              <a:t>6 = RST</a:t>
            </a:r>
          </a:p>
          <a:p>
            <a:pPr marL="25400" indent="0">
              <a:buNone/>
            </a:pPr>
            <a:r>
              <a:rPr lang="en-US" sz="2400" dirty="0" smtClean="0"/>
              <a:t>8 = SCK</a:t>
            </a:r>
          </a:p>
          <a:p>
            <a:pPr marL="25400" indent="0">
              <a:buNone/>
            </a:pPr>
            <a:r>
              <a:rPr lang="en-US" sz="2400" dirty="0" smtClean="0"/>
              <a:t>10 = MISO</a:t>
            </a: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24550" y="1907014"/>
            <a:ext cx="2431850" cy="2740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86560" y="5262880"/>
            <a:ext cx="6217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Depending on the connection of </a:t>
            </a:r>
            <a:r>
              <a:rPr lang="en-US" sz="1800" dirty="0" err="1" smtClean="0"/>
              <a:t>USBasp</a:t>
            </a:r>
            <a:r>
              <a:rPr lang="en-US" sz="1800" dirty="0" smtClean="0"/>
              <a:t> programmer, you may have to swap odd pins with even ones (e.g. </a:t>
            </a:r>
            <a:r>
              <a:rPr lang="en-US" sz="1800" dirty="0" smtClean="0">
                <a:latin typeface="Consolas" panose="020B0609020204030204" pitchFamily="49" charset="0"/>
              </a:rPr>
              <a:t>1 &lt;-&gt; 2, 3 &lt;-&gt; 4, 5 &lt;-&gt; 6 </a:t>
            </a:r>
            <a:r>
              <a:rPr lang="en-US" sz="1800" dirty="0" smtClean="0"/>
              <a:t>and so on)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53538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Tmega-32 Pinout - ATMega32 AV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325" y="530297"/>
            <a:ext cx="5746606" cy="5947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 txBox="1">
            <a:spLocks/>
          </p:cNvSpPr>
          <p:nvPr/>
        </p:nvSpPr>
        <p:spPr>
          <a:xfrm>
            <a:off x="1219741" y="4409148"/>
            <a:ext cx="1934584" cy="17366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400"/>
            <a:r>
              <a:rPr lang="en-US" sz="1800" dirty="0" smtClean="0"/>
              <a:t>1 = VCC</a:t>
            </a:r>
          </a:p>
          <a:p>
            <a:pPr marL="25400"/>
            <a:r>
              <a:rPr lang="en-US" sz="1800" dirty="0" smtClean="0"/>
              <a:t>2 = MOSI</a:t>
            </a:r>
          </a:p>
          <a:p>
            <a:pPr marL="25400"/>
            <a:r>
              <a:rPr lang="en-US" sz="1800" dirty="0" smtClean="0"/>
              <a:t>3 = GND</a:t>
            </a:r>
          </a:p>
          <a:p>
            <a:pPr marL="25400"/>
            <a:r>
              <a:rPr lang="en-US" sz="1800" dirty="0" smtClean="0"/>
              <a:t>6 = RST</a:t>
            </a:r>
          </a:p>
          <a:p>
            <a:pPr marL="25400"/>
            <a:r>
              <a:rPr lang="en-US" sz="1800" dirty="0" smtClean="0"/>
              <a:t>8 = SCK</a:t>
            </a:r>
          </a:p>
          <a:p>
            <a:pPr marL="25400"/>
            <a:r>
              <a:rPr lang="en-US" sz="1800" dirty="0" smtClean="0"/>
              <a:t>10 = MISO</a:t>
            </a:r>
            <a:endParaRPr lang="en-US" sz="18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19741" y="2165432"/>
            <a:ext cx="1793546" cy="2021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Elbow Connector 6"/>
          <p:cNvCxnSpPr/>
          <p:nvPr/>
        </p:nvCxnSpPr>
        <p:spPr>
          <a:xfrm>
            <a:off x="2523280" y="2546430"/>
            <a:ext cx="2470061" cy="899634"/>
          </a:xfrm>
          <a:prstGeom prst="bentConnector3">
            <a:avLst>
              <a:gd name="adj1" fmla="val -72672"/>
            </a:avLst>
          </a:prstGeom>
          <a:ln w="38100">
            <a:solidFill>
              <a:srgbClr val="00B05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/>
          <p:nvPr/>
        </p:nvCxnSpPr>
        <p:spPr>
          <a:xfrm>
            <a:off x="2523280" y="2824223"/>
            <a:ext cx="2470061" cy="792463"/>
          </a:xfrm>
          <a:prstGeom prst="bentConnector3">
            <a:avLst>
              <a:gd name="adj1" fmla="val -44000"/>
            </a:avLst>
          </a:prstGeom>
          <a:ln w="38100">
            <a:solidFill>
              <a:srgbClr val="00B0F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ight Arrow 11"/>
          <p:cNvSpPr/>
          <p:nvPr/>
        </p:nvSpPr>
        <p:spPr>
          <a:xfrm rot="16200000">
            <a:off x="5609861" y="1139642"/>
            <a:ext cx="1088020" cy="7523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Elbow Connector 14"/>
          <p:cNvCxnSpPr/>
          <p:nvPr/>
        </p:nvCxnSpPr>
        <p:spPr>
          <a:xfrm flipV="1">
            <a:off x="2766349" y="3146838"/>
            <a:ext cx="2226992" cy="41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flipV="1">
            <a:off x="2766349" y="2777522"/>
            <a:ext cx="2291787" cy="579587"/>
          </a:xfrm>
          <a:prstGeom prst="bentConnector3">
            <a:avLst>
              <a:gd name="adj1" fmla="val 32007"/>
            </a:avLst>
          </a:prstGeom>
          <a:ln w="38100">
            <a:solidFill>
              <a:srgbClr val="FFFF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/>
          <p:nvPr/>
        </p:nvCxnSpPr>
        <p:spPr>
          <a:xfrm flipV="1">
            <a:off x="2766349" y="2546430"/>
            <a:ext cx="2291787" cy="1200817"/>
          </a:xfrm>
          <a:prstGeom prst="bentConnector3">
            <a:avLst>
              <a:gd name="adj1" fmla="val 47262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 flipV="1">
            <a:off x="2766349" y="2345128"/>
            <a:ext cx="2291787" cy="201303"/>
          </a:xfrm>
          <a:prstGeom prst="bentConnector3">
            <a:avLst>
              <a:gd name="adj1" fmla="val 26139"/>
            </a:avLst>
          </a:prstGeom>
          <a:ln w="38100">
            <a:solidFill>
              <a:srgbClr val="EE761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582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ATmega32 with programmer</a:t>
            </a:r>
          </a:p>
        </p:txBody>
      </p:sp>
      <p:grpSp>
        <p:nvGrpSpPr>
          <p:cNvPr id="12" name="Group 11"/>
          <p:cNvGrpSpPr/>
          <p:nvPr/>
        </p:nvGrpSpPr>
        <p:grpSpPr>
          <a:xfrm rot="11283951">
            <a:off x="1895295" y="2022457"/>
            <a:ext cx="5678530" cy="2439227"/>
            <a:chOff x="974592" y="2814936"/>
            <a:chExt cx="5678530" cy="243922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/>
            <a:srcRect t="46800" r="41273" b="13776"/>
            <a:stretch/>
          </p:blipFill>
          <p:spPr>
            <a:xfrm rot="20560154">
              <a:off x="4234472" y="3064637"/>
              <a:ext cx="2418650" cy="162366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36" b="100000" l="0" r="100000">
                          <a14:foregroundMark x1="13359" y1="97409" x2="13359" y2="9740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641376">
              <a:off x="974592" y="2814936"/>
              <a:ext cx="3311282" cy="2439227"/>
            </a:xfrm>
            <a:prstGeom prst="rect">
              <a:avLst/>
            </a:prstGeom>
          </p:spPr>
        </p:pic>
      </p:grpSp>
      <p:sp>
        <p:nvSpPr>
          <p:cNvPr id="13" name="Oval 12"/>
          <p:cNvSpPr/>
          <p:nvPr/>
        </p:nvSpPr>
        <p:spPr>
          <a:xfrm rot="2174511">
            <a:off x="2351741" y="2996462"/>
            <a:ext cx="579120" cy="14122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t="23875" b="30595"/>
          <a:stretch/>
        </p:blipFill>
        <p:spPr>
          <a:xfrm>
            <a:off x="1314823" y="2423936"/>
            <a:ext cx="6852024" cy="2339788"/>
          </a:xfrm>
          <a:prstGeom prst="rect">
            <a:avLst/>
          </a:prstGeom>
        </p:spPr>
      </p:pic>
      <p:cxnSp>
        <p:nvCxnSpPr>
          <p:cNvPr id="5" name="Elbow Connector 4"/>
          <p:cNvCxnSpPr/>
          <p:nvPr/>
        </p:nvCxnSpPr>
        <p:spPr>
          <a:xfrm rot="16200000" flipV="1">
            <a:off x="1158258" y="2436590"/>
            <a:ext cx="1242473" cy="224118"/>
          </a:xfrm>
          <a:prstGeom prst="bentConnector3">
            <a:avLst/>
          </a:prstGeom>
          <a:ln w="38100">
            <a:solidFill>
              <a:srgbClr val="FF0000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294965" y="5154706"/>
            <a:ext cx="4455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Follow the red wire/stripped wire. </a:t>
            </a:r>
          </a:p>
          <a:p>
            <a:pPr algn="ctr"/>
            <a:r>
              <a:rPr lang="en-US" dirty="0" smtClean="0"/>
              <a:t>This wire should be #1 pin (VCC).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131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Task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48" y="1524000"/>
            <a:ext cx="6664186" cy="499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240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Task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491086" y="1148344"/>
            <a:ext cx="6031162" cy="452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75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Task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468" y="400143"/>
            <a:ext cx="4225063" cy="60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218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Needed Equipments</a:t>
            </a:r>
            <a:endParaRPr sz="4400" b="0" i="0" u="none" strike="noStrike" cap="non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Microcontroller – ATmega32</a:t>
            </a:r>
            <a:endParaRPr dirty="0"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AVR Programmer </a:t>
            </a:r>
            <a:r>
              <a:rPr lang="en-US" dirty="0"/>
              <a:t>/ Loader</a:t>
            </a:r>
            <a:endParaRPr dirty="0"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load your code into the mc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Task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569" y="274638"/>
            <a:ext cx="4580862" cy="633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186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ATmega32 with </a:t>
            </a:r>
            <a:r>
              <a:rPr lang="en-US" dirty="0" smtClean="0"/>
              <a:t>programmer (Without Cable)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9756" y="5495339"/>
            <a:ext cx="8027043" cy="905461"/>
          </a:xfrm>
        </p:spPr>
        <p:txBody>
          <a:bodyPr/>
          <a:lstStyle/>
          <a:p>
            <a:pPr marL="25400" indent="0">
              <a:buNone/>
            </a:pPr>
            <a:r>
              <a:rPr lang="en-US" sz="2000" dirty="0">
                <a:hlinkClick r:id="rId2"/>
              </a:rPr>
              <a:t>https://</a:t>
            </a:r>
            <a:r>
              <a:rPr lang="en-US" sz="2000" dirty="0" smtClean="0">
                <a:hlinkClick r:id="rId2"/>
              </a:rPr>
              <a:t>www.youtube.com/watch?v=bH8c8sMLfCI</a:t>
            </a:r>
            <a:endParaRPr lang="en-US" sz="2000" dirty="0" smtClean="0"/>
          </a:p>
          <a:p>
            <a:pPr marL="25400" indent="0">
              <a:buNone/>
            </a:pPr>
            <a:r>
              <a:rPr lang="en-US" sz="2000" dirty="0"/>
              <a:t>Courtesy:  </a:t>
            </a:r>
            <a:r>
              <a:rPr lang="en-US" sz="2000" dirty="0" err="1"/>
              <a:t>Shanjinur</a:t>
            </a:r>
            <a:r>
              <a:rPr lang="en-US" sz="2000" dirty="0"/>
              <a:t> Islam </a:t>
            </a:r>
            <a:r>
              <a:rPr lang="en-US" sz="2000" dirty="0" err="1" smtClean="0"/>
              <a:t>Spondon</a:t>
            </a:r>
            <a:r>
              <a:rPr lang="en-US" sz="2000" dirty="0" smtClean="0"/>
              <a:t>, CSE 15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866" y="2565461"/>
            <a:ext cx="4255022" cy="25954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5269" y="2748755"/>
            <a:ext cx="2724150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57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Placing </a:t>
            </a:r>
            <a:r>
              <a:rPr lang="en-US" dirty="0"/>
              <a:t>ATmega32 </a:t>
            </a:r>
            <a:r>
              <a:rPr lang="en-US" dirty="0" smtClean="0"/>
              <a:t>on Breadboard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9756" y="5495339"/>
            <a:ext cx="8027043" cy="905461"/>
          </a:xfrm>
        </p:spPr>
        <p:txBody>
          <a:bodyPr/>
          <a:lstStyle/>
          <a:p>
            <a:pPr marL="25400" indent="0">
              <a:buNone/>
            </a:pPr>
            <a:r>
              <a:rPr lang="en-US" sz="2000" dirty="0">
                <a:hlinkClick r:id="rId2"/>
              </a:rPr>
              <a:t>https://</a:t>
            </a:r>
            <a:r>
              <a:rPr lang="en-US" sz="2000" dirty="0" smtClean="0">
                <a:hlinkClick r:id="rId2"/>
              </a:rPr>
              <a:t>www.youtube.com/watch?v=bH8c8sMLfCI</a:t>
            </a:r>
            <a:endParaRPr lang="en-US" sz="2000" dirty="0" smtClean="0"/>
          </a:p>
          <a:p>
            <a:pPr marL="25400" indent="0">
              <a:buNone/>
            </a:pPr>
            <a:r>
              <a:rPr lang="en-US" sz="2000" dirty="0"/>
              <a:t>Courtesy:  </a:t>
            </a:r>
            <a:r>
              <a:rPr lang="en-US" sz="2000" dirty="0" err="1"/>
              <a:t>Shanjinur</a:t>
            </a:r>
            <a:r>
              <a:rPr lang="en-US" sz="2000" dirty="0"/>
              <a:t> Islam </a:t>
            </a:r>
            <a:r>
              <a:rPr lang="en-US" sz="2000" dirty="0" err="1" smtClean="0"/>
              <a:t>Spondon</a:t>
            </a:r>
            <a:r>
              <a:rPr lang="en-US" sz="2000" dirty="0" smtClean="0"/>
              <a:t>, CSE 15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661" y="2013995"/>
            <a:ext cx="5797232" cy="312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5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Breadboard</a:t>
            </a:r>
            <a:endParaRPr lang="en-US" dirty="0"/>
          </a:p>
        </p:txBody>
      </p:sp>
      <p:pic>
        <p:nvPicPr>
          <p:cNvPr id="11266" name="Picture 2" descr="Two full sized breadboard with slightly different desig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824158"/>
            <a:ext cx="5715000" cy="4162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610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Breadboard</a:t>
            </a:r>
            <a:endParaRPr lang="en-US" dirty="0"/>
          </a:p>
        </p:txBody>
      </p:sp>
      <p:pic>
        <p:nvPicPr>
          <p:cNvPr id="11266" name="Picture 2" descr="Two full sized breadboard with slightly different desig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824158"/>
            <a:ext cx="5715000" cy="4162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/>
          <p:cNvCxnSpPr/>
          <p:nvPr/>
        </p:nvCxnSpPr>
        <p:spPr>
          <a:xfrm flipV="1">
            <a:off x="2247900" y="4061460"/>
            <a:ext cx="4655820" cy="15240"/>
          </a:xfrm>
          <a:prstGeom prst="line">
            <a:avLst/>
          </a:prstGeom>
          <a:ln w="1905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244090" y="4137660"/>
            <a:ext cx="4655820" cy="15240"/>
          </a:xfrm>
          <a:prstGeom prst="line">
            <a:avLst/>
          </a:prstGeom>
          <a:ln w="1905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2080260" y="4411980"/>
            <a:ext cx="15240" cy="289560"/>
          </a:xfrm>
          <a:prstGeom prst="line">
            <a:avLst/>
          </a:prstGeom>
          <a:ln w="1905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392680" y="4389120"/>
            <a:ext cx="0" cy="358140"/>
          </a:xfrm>
          <a:prstGeom prst="line">
            <a:avLst/>
          </a:prstGeom>
          <a:ln w="1905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392680" y="2141220"/>
            <a:ext cx="2065020" cy="22860"/>
          </a:xfrm>
          <a:prstGeom prst="line">
            <a:avLst/>
          </a:prstGeom>
          <a:ln w="1905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693920" y="2159196"/>
            <a:ext cx="2110740" cy="4884"/>
          </a:xfrm>
          <a:prstGeom prst="line">
            <a:avLst/>
          </a:prstGeom>
          <a:ln w="1905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68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Load the hex into mc</a:t>
            </a:r>
            <a:endParaRPr sz="4400" b="0" i="0" u="none" strike="noStrike" cap="non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Extreme Burner</a:t>
            </a:r>
            <a:endParaRPr/>
          </a:p>
          <a:p>
            <a:pPr marL="342900" marR="0" lvl="0" indent="-34290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 the hex file into it  by “Open” and locate your hex file</a:t>
            </a:r>
            <a:endParaRPr/>
          </a:p>
          <a:p>
            <a:pPr marL="342900" marR="0" lvl="0" indent="-34290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menu select Chip -&gt; ATmega32</a:t>
            </a:r>
            <a:endParaRPr/>
          </a:p>
          <a:p>
            <a:pPr marL="342900" marR="0" lvl="0" indent="-34290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 the microcontroller on the AVR Programmer</a:t>
            </a:r>
            <a:endParaRPr/>
          </a:p>
          <a:p>
            <a:pPr marL="342900" marR="0" lvl="0" indent="-34290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Connect the programmer with PC</a:t>
            </a:r>
            <a:endParaRPr/>
          </a:p>
          <a:p>
            <a:pPr marL="342900" marR="0" lvl="0" indent="-34290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extreme Burner select the menu “write” and choose “Flash”</a:t>
            </a:r>
            <a:endParaRPr/>
          </a:p>
          <a:p>
            <a:pPr marL="342900" marR="0" lvl="0" indent="-15494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None/>
            </a:pPr>
            <a:endParaRPr sz="296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502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4400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Load the hex into mc</a:t>
            </a:r>
            <a:endParaRPr sz="4400" b="0" i="0" u="none" strike="noStrike" cap="non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22" name="Picture 2" descr="eXtreme Burner - AVR 1.4 Download (Free) - AVRProg.ex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840" y="1417638"/>
            <a:ext cx="6226879" cy="516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559840" y="1798320"/>
            <a:ext cx="507720" cy="5791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236800" y="1645920"/>
            <a:ext cx="248080" cy="1524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657680" y="1645920"/>
            <a:ext cx="248080" cy="1524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86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4400" b="0" i="0" u="none" strike="noStrike" cap="none" dirty="0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Setting mc in the AVR Programmer </a:t>
            </a:r>
            <a:r>
              <a:rPr lang="en-US" dirty="0" smtClean="0"/>
              <a:t>(</a:t>
            </a:r>
            <a:r>
              <a:rPr lang="en-US" dirty="0" err="1" smtClean="0"/>
              <a:t>USBasp</a:t>
            </a:r>
            <a:r>
              <a:rPr lang="en-US" dirty="0" smtClean="0"/>
              <a:t> alternative)</a:t>
            </a:r>
            <a:endParaRPr sz="4400" b="0" i="0" u="none" strike="noStrike" cap="none" dirty="0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927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dirty="0"/>
              <a:t>For the big loaders from </a:t>
            </a:r>
            <a:r>
              <a:rPr lang="en-US" dirty="0" err="1"/>
              <a:t>TechshopBD</a:t>
            </a:r>
            <a:endParaRPr dirty="0"/>
          </a:p>
          <a:p>
            <a:pPr marL="742950" marR="0" lvl="1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upper portion (U) side goes closer to the side with the liver</a:t>
            </a:r>
            <a:endParaRPr dirty="0"/>
          </a:p>
          <a:p>
            <a:pPr marL="742950" marR="0" lvl="1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is a push button</a:t>
            </a:r>
            <a:endParaRPr dirty="0"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Push it so that the yellow LED is on and the red one is off</a:t>
            </a:r>
            <a:endParaRPr sz="280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42950" marR="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46" name="Picture 2" descr="https://admin.techshopbd.com/uploads/product/AVRProgramm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065653" y="2080320"/>
            <a:ext cx="3901442" cy="294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/>
          <p:cNvCxnSpPr/>
          <p:nvPr/>
        </p:nvCxnSpPr>
        <p:spPr>
          <a:xfrm flipV="1">
            <a:off x="5019040" y="2844800"/>
            <a:ext cx="1584960" cy="4064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5110480" y="2377440"/>
            <a:ext cx="1270000" cy="202184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5545772" y="2570480"/>
            <a:ext cx="1288516" cy="273304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3959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Complete Process of Programming a Microcontroller</a:t>
            </a:r>
            <a:endParaRPr sz="3959" b="0" i="0" u="none" strike="noStrike" cap="non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the code </a:t>
            </a:r>
            <a:endParaRPr/>
          </a:p>
          <a:p>
            <a:pPr marL="1009650" marR="0" lvl="1" indent="-615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ATMEL Studio, or other IDE</a:t>
            </a:r>
            <a:endParaRPr/>
          </a:p>
          <a:p>
            <a:pPr marL="1009650" marR="0" lvl="1" indent="-615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09600" marR="0" lvl="0" indent="-6096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Compile it to a .hex file.</a:t>
            </a:r>
            <a:endParaRPr/>
          </a:p>
          <a:p>
            <a:pPr marL="1009650" marR="0" lvl="1" indent="-615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ATMEL Studio, you will find the hex on the “Debug” folder in your project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3959" b="0" i="0" u="none" strike="noStrike" cap="non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Complete Process of Programming a Microcontroller</a:t>
            </a:r>
            <a:endParaRPr sz="3959" b="0" i="0" u="none" strike="noStrike" cap="non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marR="0" lvl="0" indent="-609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	Inserting the .hex file into the microcontroller </a:t>
            </a:r>
            <a:endParaRPr/>
          </a:p>
          <a:p>
            <a:pPr marL="1009650" marR="0" lvl="1" indent="-615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 the hex file into burner</a:t>
            </a:r>
            <a:endParaRPr/>
          </a:p>
          <a:p>
            <a:pPr marL="1009650" marR="0" lvl="1" indent="-615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 the microcontroller on the “AVR Programmer”</a:t>
            </a:r>
            <a:endParaRPr/>
          </a:p>
          <a:p>
            <a:pPr marL="1009650" marR="0" lvl="1" indent="-615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</a:t>
            </a:r>
            <a:endParaRPr/>
          </a:p>
          <a:p>
            <a:pPr marL="609600" marR="0" lvl="0" indent="-4064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09600" marR="0" lvl="0" indent="-6096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	Set the microcontroller in the working circuit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 smtClean="0"/>
              <a:t>Connect </a:t>
            </a:r>
            <a:r>
              <a:rPr lang="en-US" sz="2400" dirty="0" err="1" smtClean="0"/>
              <a:t>USBasp</a:t>
            </a:r>
            <a:r>
              <a:rPr lang="en-US" sz="2400" dirty="0" smtClean="0"/>
              <a:t> to PC</a:t>
            </a:r>
          </a:p>
          <a:p>
            <a:r>
              <a:rPr lang="en-US" sz="2400" dirty="0" smtClean="0"/>
              <a:t>(Windows) Check Driver from Device Manager. If problem, update driver using </a:t>
            </a:r>
            <a:r>
              <a:rPr lang="en-US" sz="2400" dirty="0" err="1" smtClean="0"/>
              <a:t>zadig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Install Extreme Burner</a:t>
            </a:r>
          </a:p>
          <a:p>
            <a:r>
              <a:rPr lang="en-US" sz="2400" dirty="0" smtClean="0"/>
              <a:t>Connect </a:t>
            </a:r>
            <a:r>
              <a:rPr lang="en-US" sz="2400" dirty="0" err="1" smtClean="0"/>
              <a:t>USBasp</a:t>
            </a:r>
            <a:r>
              <a:rPr lang="en-US" sz="2400" dirty="0" smtClean="0"/>
              <a:t> with ATmega32</a:t>
            </a:r>
          </a:p>
          <a:p>
            <a:r>
              <a:rPr lang="en-US" sz="2400" dirty="0" smtClean="0"/>
              <a:t>Write Code in Atmel</a:t>
            </a:r>
          </a:p>
          <a:p>
            <a:r>
              <a:rPr lang="en-US" sz="2400" dirty="0" smtClean="0"/>
              <a:t>Upload hex to Atmega32 using Extreme Burner</a:t>
            </a:r>
          </a:p>
        </p:txBody>
      </p:sp>
    </p:spTree>
    <p:extLst>
      <p:ext uri="{BB962C8B-B14F-4D97-AF65-F5344CB8AC3E}">
        <p14:creationId xmlns:p14="http://schemas.microsoft.com/office/powerpoint/2010/main" val="30201317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/>
        </p:nvSpPr>
        <p:spPr>
          <a:xfrm>
            <a:off x="2468880" y="929640"/>
            <a:ext cx="4587240" cy="4708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0" i="0" u="none" strike="noStrike" cap="none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☺</a:t>
            </a:r>
            <a:endParaRPr sz="25000" dirty="0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USBasp</a:t>
            </a:r>
            <a:r>
              <a:rPr lang="en-US" dirty="0" smtClean="0"/>
              <a:t> Programmer</a:t>
            </a:r>
            <a:endParaRPr lang="en-US" dirty="0"/>
          </a:p>
        </p:txBody>
      </p:sp>
      <p:pic>
        <p:nvPicPr>
          <p:cNvPr id="2050" name="Picture 2" descr="https://miro.medium.com/max/1280/1*xMkEeNlU7AXx9luNN88ZkA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69" y="2309770"/>
            <a:ext cx="3574116" cy="2680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SBASP AVR Programm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499" y="2077168"/>
            <a:ext cx="3145790" cy="314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59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/>
              <a:t>USBasp</a:t>
            </a:r>
            <a:r>
              <a:rPr lang="en-US" sz="3600" dirty="0"/>
              <a:t> </a:t>
            </a:r>
            <a:r>
              <a:rPr lang="en-US" sz="3600" dirty="0" smtClean="0"/>
              <a:t>Programmer Driver Troubleshoot (only for Windows 10)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6518" y="6044610"/>
            <a:ext cx="8229600" cy="750637"/>
          </a:xfrm>
        </p:spPr>
        <p:txBody>
          <a:bodyPr/>
          <a:lstStyle/>
          <a:p>
            <a:pPr marL="25400" indent="0">
              <a:buNone/>
            </a:pPr>
            <a:r>
              <a:rPr lang="en-US" sz="1600" b="1" dirty="0" smtClean="0"/>
              <a:t>(Step </a:t>
            </a:r>
            <a:r>
              <a:rPr lang="en-US" sz="1600" b="1" dirty="0"/>
              <a:t>1: Installing the </a:t>
            </a:r>
            <a:r>
              <a:rPr lang="en-US" sz="1600" b="1" dirty="0" err="1"/>
              <a:t>USBasp</a:t>
            </a:r>
            <a:r>
              <a:rPr lang="en-US" sz="1600" b="1" dirty="0"/>
              <a:t> Driver Using </a:t>
            </a:r>
            <a:r>
              <a:rPr lang="en-US" sz="1600" b="1" dirty="0" err="1" smtClean="0"/>
              <a:t>Zadig</a:t>
            </a:r>
            <a:r>
              <a:rPr lang="en-US" sz="1600" b="1" dirty="0" smtClean="0"/>
              <a:t>) </a:t>
            </a:r>
            <a:r>
              <a:rPr lang="en-US" sz="1600" dirty="0" smtClean="0">
                <a:hlinkClick r:id="rId2"/>
              </a:rPr>
              <a:t>https</a:t>
            </a:r>
            <a:r>
              <a:rPr lang="en-US" sz="1600" dirty="0">
                <a:hlinkClick r:id="rId2"/>
              </a:rPr>
              <a:t>://www.instructables.com/Programming-Microcontrollers-With-a-USBasp-Program</a:t>
            </a:r>
            <a:r>
              <a:rPr lang="en-US" sz="1600" dirty="0" smtClean="0">
                <a:hlinkClick r:id="rId2"/>
              </a:rPr>
              <a:t>/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546" y="2107546"/>
            <a:ext cx="5883089" cy="301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9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670" y="2096728"/>
            <a:ext cx="3095625" cy="11620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015" y="4018550"/>
            <a:ext cx="4943969" cy="21850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0892" y="2096728"/>
            <a:ext cx="3171825" cy="11049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dirty="0" err="1">
                <a:solidFill>
                  <a:srgbClr val="E36C09"/>
                </a:solidFill>
                <a:latin typeface="Calibri"/>
                <a:cs typeface="Calibri"/>
                <a:sym typeface="Calibri"/>
              </a:rPr>
              <a:t>USBasp</a:t>
            </a:r>
            <a:r>
              <a:rPr lang="en-US" sz="3600" dirty="0">
                <a:solidFill>
                  <a:srgbClr val="E36C09"/>
                </a:solidFill>
                <a:latin typeface="Calibri"/>
                <a:cs typeface="Calibri"/>
                <a:sym typeface="Calibri"/>
              </a:rPr>
              <a:t> Programmer Driver Troubleshoot (only for Windows 10)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23837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/>
              <a:t>USBasp</a:t>
            </a:r>
            <a:r>
              <a:rPr lang="en-US" sz="3600" dirty="0"/>
              <a:t> </a:t>
            </a:r>
            <a:r>
              <a:rPr lang="en-US" sz="3600" dirty="0" smtClean="0"/>
              <a:t>Programmer Driver Troubleshoot (only for Windows 10)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6518" y="6044610"/>
            <a:ext cx="8229600" cy="750637"/>
          </a:xfrm>
        </p:spPr>
        <p:txBody>
          <a:bodyPr/>
          <a:lstStyle/>
          <a:p>
            <a:pPr marL="25400" indent="0">
              <a:buNone/>
            </a:pPr>
            <a:r>
              <a:rPr lang="en-US" sz="1600" b="1" dirty="0" smtClean="0"/>
              <a:t>(Step </a:t>
            </a:r>
            <a:r>
              <a:rPr lang="en-US" sz="1600" b="1" dirty="0"/>
              <a:t>1: Installing the </a:t>
            </a:r>
            <a:r>
              <a:rPr lang="en-US" sz="1600" b="1" dirty="0" err="1"/>
              <a:t>USBasp</a:t>
            </a:r>
            <a:r>
              <a:rPr lang="en-US" sz="1600" b="1" dirty="0"/>
              <a:t> Driver Using </a:t>
            </a:r>
            <a:r>
              <a:rPr lang="en-US" sz="1600" b="1" dirty="0" err="1" smtClean="0"/>
              <a:t>Zadig</a:t>
            </a:r>
            <a:r>
              <a:rPr lang="en-US" sz="1600" b="1" dirty="0" smtClean="0"/>
              <a:t>) </a:t>
            </a:r>
            <a:r>
              <a:rPr lang="en-US" sz="1600" dirty="0" smtClean="0">
                <a:hlinkClick r:id="rId2"/>
              </a:rPr>
              <a:t>https</a:t>
            </a:r>
            <a:r>
              <a:rPr lang="en-US" sz="1600" dirty="0">
                <a:hlinkClick r:id="rId2"/>
              </a:rPr>
              <a:t>://www.instructables.com/Programming-Microcontrollers-With-a-USBasp-Program</a:t>
            </a:r>
            <a:r>
              <a:rPr lang="en-US" sz="1600" dirty="0" smtClean="0">
                <a:hlinkClick r:id="rId2"/>
              </a:rPr>
              <a:t>/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1026" name="Picture 2" descr="https://content.instructables.com/ORIG/FEV/1HVI/K30YDRSZ/FEV1HVIK30YDRSZ.jpg?auto=webp&amp;frame=1&amp;fit=bounds&amp;md=6cfeeecb10a89eef60f9377ad52bc7d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352" y="3732188"/>
            <a:ext cx="4497855" cy="1980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ontent.instructables.com/ORIG/FQC/JRAR/K30YDRT0/FQCJRARK30YDRT0.jpg?auto=webp&amp;frame=1&amp;fit=bounds&amp;md=907c3535cceeccf92f68d9e94694215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352" y="1584168"/>
            <a:ext cx="4497855" cy="200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636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36C09"/>
              </a:buClr>
              <a:buFont typeface="Calibri"/>
              <a:buNone/>
            </a:pPr>
            <a:r>
              <a:rPr lang="en-US" sz="4400" b="0" i="0" u="none" strike="noStrike" cap="none" dirty="0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Burner</a:t>
            </a:r>
            <a:endParaRPr sz="4400" b="0" i="0" u="none" strike="noStrike" cap="none" dirty="0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Extreme Burner</a:t>
            </a:r>
            <a:endParaRPr sz="3200" b="0" i="0" u="sng" strike="noStrike" cap="none" dirty="0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3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http://extreme-burner-avr.software.informer.com/download/</a:t>
            </a:r>
            <a:endParaRPr dirty="0"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dirty="0"/>
              <a:t>There is also </a:t>
            </a:r>
            <a:r>
              <a:rPr lang="en-US" dirty="0" err="1" smtClean="0"/>
              <a:t>avrpal</a:t>
            </a:r>
            <a:r>
              <a:rPr lang="en-US" dirty="0" smtClean="0"/>
              <a:t>, </a:t>
            </a:r>
            <a:r>
              <a:rPr lang="en-US" dirty="0" err="1" smtClean="0"/>
              <a:t>avrdude</a:t>
            </a:r>
            <a:endParaRPr dirty="0"/>
          </a:p>
          <a:p>
            <a: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Loads the HEX file into microcontroller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Burner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624" y="3039035"/>
            <a:ext cx="524827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235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>
          <a:solidFill>
            <a:srgbClr val="FF0000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664</TotalTime>
  <Words>549</Words>
  <Application>Microsoft Office PowerPoint</Application>
  <PresentationFormat>On-screen Show (4:3)</PresentationFormat>
  <Paragraphs>110</Paragraphs>
  <Slides>30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Consolas</vt:lpstr>
      <vt:lpstr>Times New Roman</vt:lpstr>
      <vt:lpstr>Office Theme</vt:lpstr>
      <vt:lpstr>Microprocessors and Microcontrollers</vt:lpstr>
      <vt:lpstr>Needed Equipments</vt:lpstr>
      <vt:lpstr>Steps</vt:lpstr>
      <vt:lpstr>USBasp Programmer</vt:lpstr>
      <vt:lpstr>USBasp Programmer Driver Troubleshoot (only for Windows 10)</vt:lpstr>
      <vt:lpstr>PowerPoint Presentation</vt:lpstr>
      <vt:lpstr>USBasp Programmer Driver Troubleshoot (only for Windows 10)</vt:lpstr>
      <vt:lpstr>Burner</vt:lpstr>
      <vt:lpstr>Burner</vt:lpstr>
      <vt:lpstr>Needed Softwares</vt:lpstr>
      <vt:lpstr>Writing Code</vt:lpstr>
      <vt:lpstr>Compile the hex code</vt:lpstr>
      <vt:lpstr>Connecting ATmega32 with programmer</vt:lpstr>
      <vt:lpstr>Connecting ATmega32 with programmer</vt:lpstr>
      <vt:lpstr>PowerPoint Presentation</vt:lpstr>
      <vt:lpstr>Connecting ATmega32 with programmer</vt:lpstr>
      <vt:lpstr>Today’s Task</vt:lpstr>
      <vt:lpstr>Today’s Task</vt:lpstr>
      <vt:lpstr>Today’s Task</vt:lpstr>
      <vt:lpstr>Today’s Task</vt:lpstr>
      <vt:lpstr>Connecting ATmega32 with programmer (Without Cable)</vt:lpstr>
      <vt:lpstr>Placing ATmega32 on Breadboard</vt:lpstr>
      <vt:lpstr>Breadboard</vt:lpstr>
      <vt:lpstr>Breadboard</vt:lpstr>
      <vt:lpstr>Load the hex into mc</vt:lpstr>
      <vt:lpstr>Load the hex into mc</vt:lpstr>
      <vt:lpstr>Setting mc in the AVR Programmer (USBasp alternative)</vt:lpstr>
      <vt:lpstr>Complete Process of Programming a Microcontroller</vt:lpstr>
      <vt:lpstr>Complete Process of Programming a Microcontroller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Microprocessors and Microcontrollers</dc:title>
  <cp:lastModifiedBy>Tareq</cp:lastModifiedBy>
  <cp:revision>41</cp:revision>
  <dcterms:modified xsi:type="dcterms:W3CDTF">2021-06-06T05:53:18Z</dcterms:modified>
</cp:coreProperties>
</file>